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C3B6-1CCE-4227-A067-7A01D1F30883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7EB3A-7D9D-4D0E-9410-C706603ECF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EB3A-7D9D-4D0E-9410-C706603ECF9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806A-6D73-47ED-81E1-59F3F0BA24D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842E-02DD-462B-BB84-60585242FD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Синонимы,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Антонимы,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Омонимы.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929198"/>
            <a:ext cx="3143272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Подготовили ученики </a:t>
            </a:r>
          </a:p>
          <a:p>
            <a:r>
              <a:rPr lang="ru-RU" sz="2400" dirty="0" smtClean="0"/>
              <a:t>4 </a:t>
            </a:r>
            <a:r>
              <a:rPr lang="ru-RU" sz="2400" dirty="0"/>
              <a:t>Д</a:t>
            </a:r>
            <a:r>
              <a:rPr lang="ru-RU" sz="2400" dirty="0" smtClean="0"/>
              <a:t> класса</a:t>
            </a:r>
            <a:endParaRPr lang="ru-RU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Что обозначают антонимы?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571612"/>
            <a:ext cx="49292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ru-RU" sz="32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2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Количественные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много </a:t>
            </a:r>
            <a:r>
              <a:rPr lang="ru-RU" sz="3200" dirty="0">
                <a:latin typeface="+mj-lt"/>
                <a:ea typeface="+mj-ea"/>
                <a:cs typeface="+mj-cs"/>
              </a:rPr>
              <a:t>— мало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избыток </a:t>
            </a:r>
            <a:r>
              <a:rPr lang="ru-RU" sz="3200" dirty="0">
                <a:latin typeface="+mj-lt"/>
                <a:ea typeface="+mj-ea"/>
                <a:cs typeface="+mj-cs"/>
              </a:rPr>
              <a:t>— недостаток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дорого </a:t>
            </a:r>
            <a:r>
              <a:rPr lang="ru-RU" sz="3200" dirty="0">
                <a:latin typeface="+mj-lt"/>
                <a:ea typeface="+mj-ea"/>
                <a:cs typeface="+mj-cs"/>
              </a:rPr>
              <a:t>— дешево. 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71942"/>
            <a:ext cx="2819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71942"/>
            <a:ext cx="28384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Омонимы - </a:t>
            </a:r>
            <a:r>
              <a:rPr lang="ru-RU" sz="3200" dirty="0"/>
              <a:t>слова, которые звучат одинаково, но имеют совершенно разные значения.</a:t>
            </a:r>
            <a:endParaRPr lang="ru-RU" sz="3200" dirty="0"/>
          </a:p>
        </p:txBody>
      </p:sp>
      <p:pic>
        <p:nvPicPr>
          <p:cNvPr id="12292" name="Picture 4" descr="Что такое омонимы: виды, словарь омонимов русского языка, примеры  предложений с омонимами для детей, определение функциональных и лексических  омоним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3116"/>
            <a:ext cx="6000792" cy="414721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571480"/>
            <a:ext cx="8229600" cy="122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Омонимы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3071810"/>
            <a:ext cx="3929090" cy="796908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Омоформы</a:t>
            </a:r>
            <a:endParaRPr lang="ru-RU" sz="4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86050" y="4786322"/>
            <a:ext cx="392909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Омографы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14876" y="3071810"/>
            <a:ext cx="392909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Омофоны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821769" y="1964521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357554" y="3357562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322099" y="2035959"/>
            <a:ext cx="1204922" cy="561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2082792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err="1"/>
              <a:t>Омоформы</a:t>
            </a:r>
            <a:r>
              <a:rPr lang="ru-RU" sz="3600" dirty="0"/>
              <a:t> - слова, совпадающие лишь в одной грамматической форме.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857496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три </a:t>
            </a:r>
            <a:r>
              <a:rPr lang="ru-RU" sz="2400" dirty="0">
                <a:latin typeface="+mj-lt"/>
                <a:ea typeface="+mj-ea"/>
                <a:cs typeface="+mj-cs"/>
              </a:rPr>
              <a:t>– числительное ( три друга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endParaRPr lang="ru-RU" sz="2400" dirty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три </a:t>
            </a:r>
            <a:r>
              <a:rPr lang="ru-RU" sz="2400" dirty="0">
                <a:latin typeface="+mj-lt"/>
                <a:ea typeface="+mj-ea"/>
                <a:cs typeface="+mj-cs"/>
              </a:rPr>
              <a:t>– глагол ( три морковь на терке)</a:t>
            </a:r>
          </a:p>
        </p:txBody>
      </p:sp>
      <p:pic>
        <p:nvPicPr>
          <p:cNvPr id="10242" name="Picture 2" descr="Анекдот про то, как три друга веру меняли. Dropi - самые интересные  рассказы, тесты, статьи и новост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3509400" cy="2038337"/>
          </a:xfrm>
          <a:prstGeom prst="rect">
            <a:avLst/>
          </a:prstGeom>
          <a:noFill/>
        </p:spPr>
      </p:pic>
      <p:pic>
        <p:nvPicPr>
          <p:cNvPr id="10244" name="Picture 4" descr="Моркови протерли на терке R Иллюстрация вектора - иллюстрации насчитывающей  продтовар, продукт: 1552990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71942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85818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/>
              <a:t>Омофоны</a:t>
            </a:r>
            <a:r>
              <a:rPr lang="ru-RU" sz="4000" dirty="0"/>
              <a:t>- слова, которые звучат одинаково, но пишутся по-разному.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643182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Плод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Плот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Плод (орган покрытосеменных растений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71678"/>
            <a:ext cx="4357718" cy="1673364"/>
          </a:xfrm>
          <a:prstGeom prst="rect">
            <a:avLst/>
          </a:prstGeom>
          <a:noFill/>
        </p:spPr>
      </p:pic>
      <p:pic>
        <p:nvPicPr>
          <p:cNvPr id="9220" name="Picture 4" descr="Плот роялти бесплатно векторные иллюстрации -vc065359-CoolCLIPS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000504"/>
            <a:ext cx="2540588" cy="2233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2654296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/>
              <a:t>Омографы- </a:t>
            </a:r>
            <a:r>
              <a:rPr lang="ru-RU" sz="3600" dirty="0"/>
              <a:t>слова, которые пишутся одинаково, но произносятся по-разному, они имеют ударение на разных слогах.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071810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зАмок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замОк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8196" name="AutoShape 4" descr="Раскраска Дверной Зам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Нарисованный замок на дверь - 29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928934"/>
            <a:ext cx="2671729" cy="2857464"/>
          </a:xfrm>
          <a:prstGeom prst="rect">
            <a:avLst/>
          </a:prstGeom>
          <a:noFill/>
        </p:spPr>
      </p:pic>
      <p:pic>
        <p:nvPicPr>
          <p:cNvPr id="8194" name="Picture 2" descr="Изображения Castle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928934"/>
            <a:ext cx="2859036" cy="28590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a7416218411d6d3e09e0a2a36c5728d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85728"/>
            <a:ext cx="6858048" cy="6096043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251142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/>
              <a:t>Синонимы</a:t>
            </a:r>
            <a:r>
              <a:rPr lang="ru-RU" sz="3200" dirty="0"/>
              <a:t> - это слова, близкие или одинаковые по значению и относящиеся к одной части речи, но различающиеся по своему звучанию.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69888"/>
            <a:ext cx="3643338" cy="166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714884"/>
            <a:ext cx="3500462" cy="163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43182"/>
            <a:ext cx="3500462" cy="165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643446"/>
            <a:ext cx="2906178" cy="120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/>
              <a:t>Синонимический ряд </a:t>
            </a:r>
            <a:r>
              <a:rPr lang="ru-RU" sz="3200" dirty="0"/>
              <a:t>- группа синонимов, состоящая из двух и более слов.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500306"/>
            <a:ext cx="3214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+mj-lt"/>
                <a:ea typeface="+mj-ea"/>
                <a:cs typeface="+mj-cs"/>
              </a:rPr>
              <a:t>Красный, </a:t>
            </a:r>
          </a:p>
          <a:p>
            <a:r>
              <a:rPr lang="ru-RU" sz="3200" i="1" dirty="0">
                <a:latin typeface="+mj-lt"/>
                <a:ea typeface="+mj-ea"/>
                <a:cs typeface="+mj-cs"/>
              </a:rPr>
              <a:t>А</a:t>
            </a:r>
            <a:r>
              <a:rPr lang="ru-RU" sz="3200" i="1" dirty="0" smtClean="0">
                <a:latin typeface="+mj-lt"/>
                <a:ea typeface="+mj-ea"/>
                <a:cs typeface="+mj-cs"/>
              </a:rPr>
              <a:t>лый</a:t>
            </a:r>
            <a:r>
              <a:rPr lang="ru-RU" sz="3200" i="1" dirty="0">
                <a:latin typeface="+mj-lt"/>
                <a:ea typeface="+mj-ea"/>
                <a:cs typeface="+mj-cs"/>
              </a:rPr>
              <a:t>, </a:t>
            </a:r>
            <a:endParaRPr lang="ru-RU" sz="3200" i="1" dirty="0" smtClean="0">
              <a:latin typeface="+mj-lt"/>
              <a:ea typeface="+mj-ea"/>
              <a:cs typeface="+mj-cs"/>
            </a:endParaRPr>
          </a:p>
          <a:p>
            <a:r>
              <a:rPr lang="ru-RU" sz="3200" i="1" dirty="0">
                <a:latin typeface="+mj-lt"/>
                <a:ea typeface="+mj-ea"/>
                <a:cs typeface="+mj-cs"/>
              </a:rPr>
              <a:t>Б</a:t>
            </a:r>
            <a:r>
              <a:rPr lang="ru-RU" sz="3200" i="1" dirty="0" smtClean="0">
                <a:latin typeface="+mj-lt"/>
                <a:ea typeface="+mj-ea"/>
                <a:cs typeface="+mj-cs"/>
              </a:rPr>
              <a:t>ордовый</a:t>
            </a:r>
            <a:r>
              <a:rPr lang="ru-RU" sz="3200" i="1" dirty="0">
                <a:latin typeface="+mj-lt"/>
                <a:ea typeface="+mj-ea"/>
                <a:cs typeface="+mj-cs"/>
              </a:rPr>
              <a:t>, Б</a:t>
            </a:r>
            <a:r>
              <a:rPr lang="ru-RU" sz="3200" i="1" dirty="0" smtClean="0">
                <a:latin typeface="+mj-lt"/>
                <a:ea typeface="+mj-ea"/>
                <a:cs typeface="+mj-cs"/>
              </a:rPr>
              <a:t>агряный, Кровавый.</a:t>
            </a:r>
            <a:endParaRPr lang="ru-RU" sz="32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Красный цвет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14554"/>
            <a:ext cx="423109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/>
              <a:t>Синонимы: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1428736"/>
            <a:ext cx="3871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C000"/>
                </a:solidFill>
              </a:rPr>
              <a:t> Лексические</a:t>
            </a:r>
            <a:r>
              <a:rPr lang="ru-RU" sz="2800" dirty="0" smtClean="0"/>
              <a:t> </a:t>
            </a:r>
            <a:r>
              <a:rPr lang="ru-RU" sz="2400" dirty="0"/>
              <a:t>(отличаются оттенками лексического значения) 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3286124"/>
            <a:ext cx="3871914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3300" b="1" dirty="0">
                <a:solidFill>
                  <a:srgbClr val="FFC000"/>
                </a:solidFill>
              </a:rPr>
              <a:t> Стилистические </a:t>
            </a:r>
            <a:r>
              <a:rPr lang="ru-RU" sz="2800" dirty="0"/>
              <a:t>(употребляются в различных стилях речи для выражения авторского отношения</a:t>
            </a:r>
            <a:r>
              <a:rPr lang="ru-RU" sz="2800" dirty="0" smtClean="0"/>
              <a:t>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38" y="5143512"/>
            <a:ext cx="3871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Синтаксические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3504" y="1500174"/>
            <a:ext cx="387191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dirty="0" smtClean="0"/>
              <a:t> Буря </a:t>
            </a:r>
            <a:r>
              <a:rPr lang="ru-RU" sz="2800" dirty="0"/>
              <a:t>– ураган - шторм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72066" y="3500438"/>
            <a:ext cx="3871914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dirty="0" smtClean="0"/>
              <a:t> Тройка </a:t>
            </a:r>
            <a:r>
              <a:rPr lang="ru-RU" sz="2800" dirty="0"/>
              <a:t>– трояк </a:t>
            </a:r>
            <a:endParaRPr lang="ru-RU" sz="2800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dirty="0" smtClean="0"/>
              <a:t> Спать </a:t>
            </a:r>
            <a:r>
              <a:rPr lang="ru-RU" sz="2800" dirty="0"/>
              <a:t>– </a:t>
            </a:r>
            <a:r>
              <a:rPr lang="ru-RU" sz="2800" dirty="0" smtClean="0"/>
              <a:t>почивать -</a:t>
            </a:r>
            <a:r>
              <a:rPr lang="ru-RU" sz="2800" dirty="0"/>
              <a:t>дрыхнуть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57752" y="5643578"/>
            <a:ext cx="387191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dirty="0" smtClean="0"/>
              <a:t> Начать </a:t>
            </a:r>
            <a:r>
              <a:rPr lang="ru-RU" sz="2800" dirty="0"/>
              <a:t>работу – приступить к работе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79704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/>
              <a:t>Антонимы</a:t>
            </a:r>
            <a:r>
              <a:rPr lang="ru-RU" sz="3200" dirty="0"/>
              <a:t> — это слова одной и той же части речи с противоположным значением. </a:t>
            </a:r>
          </a:p>
        </p:txBody>
      </p:sp>
      <p:pic>
        <p:nvPicPr>
          <p:cNvPr id="14338" name="Picture 2" descr="Что такое антонимы в словах русского язы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870"/>
            <a:ext cx="2643206" cy="1871033"/>
          </a:xfrm>
          <a:prstGeom prst="rect">
            <a:avLst/>
          </a:prstGeom>
          <a:noFill/>
        </p:spPr>
      </p:pic>
      <p:pic>
        <p:nvPicPr>
          <p:cNvPr id="14340" name="Picture 4" descr="Как найти антонимы для слов - ЗнайКак.р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14818"/>
            <a:ext cx="2762236" cy="2071677"/>
          </a:xfrm>
          <a:prstGeom prst="rect">
            <a:avLst/>
          </a:prstGeom>
          <a:noFill/>
        </p:spPr>
      </p:pic>
      <p:pic>
        <p:nvPicPr>
          <p:cNvPr id="14342" name="Picture 6" descr="Антонимы в русском языке: что это такое и примеры синонимов в презентации  или конспекте урока, правила об этом и карточки с пословица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071678"/>
            <a:ext cx="2582724" cy="1799837"/>
          </a:xfrm>
          <a:prstGeom prst="rect">
            <a:avLst/>
          </a:prstGeom>
          <a:noFill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429132"/>
            <a:ext cx="3500462" cy="15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69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/>
              <a:t>Не каждое </a:t>
            </a:r>
            <a:r>
              <a:rPr lang="ru-RU" sz="3600" dirty="0"/>
              <a:t>слово может иметь </a:t>
            </a:r>
            <a:r>
              <a:rPr lang="ru-RU" sz="3600" dirty="0" smtClean="0"/>
              <a:t>антоним.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Если же слово </a:t>
            </a:r>
            <a:r>
              <a:rPr lang="ru-RU" sz="3600" b="1" dirty="0"/>
              <a:t>многозначное</a:t>
            </a:r>
            <a:r>
              <a:rPr lang="ru-RU" sz="3600" dirty="0"/>
              <a:t>, то оно может иметь </a:t>
            </a:r>
            <a:r>
              <a:rPr lang="ru-RU" sz="3600" b="1" dirty="0"/>
              <a:t>несколько</a:t>
            </a:r>
            <a:r>
              <a:rPr lang="ru-RU" sz="3600" dirty="0"/>
              <a:t> антонимов: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1</a:t>
            </a:r>
            <a:r>
              <a:rPr lang="ru-RU" sz="3600" dirty="0"/>
              <a:t>. легкий – тяжелый (чемодан);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2</a:t>
            </a:r>
            <a:r>
              <a:rPr lang="ru-RU" sz="3600" dirty="0"/>
              <a:t>. легкий – трудный (текст для </a:t>
            </a:r>
            <a:r>
              <a:rPr lang="ru-RU" sz="3600" dirty="0" smtClean="0"/>
              <a:t>	перевода</a:t>
            </a:r>
            <a:r>
              <a:rPr lang="ru-RU" sz="3600" dirty="0"/>
              <a:t>);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3</a:t>
            </a:r>
            <a:r>
              <a:rPr lang="ru-RU" sz="3600" dirty="0"/>
              <a:t>. </a:t>
            </a:r>
            <a:r>
              <a:rPr lang="ru-RU" sz="3600" dirty="0"/>
              <a:t>легкий – сильный (мороз).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Что обозначают антонимы?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57161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Временные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конец </a:t>
            </a:r>
            <a:r>
              <a:rPr lang="ru-RU" sz="3200" dirty="0">
                <a:latin typeface="+mj-lt"/>
                <a:ea typeface="+mj-ea"/>
                <a:cs typeface="+mj-cs"/>
              </a:rPr>
              <a:t>— начало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днем </a:t>
            </a:r>
            <a:r>
              <a:rPr lang="ru-RU" sz="3200" dirty="0">
                <a:latin typeface="+mj-lt"/>
                <a:ea typeface="+mj-ea"/>
                <a:cs typeface="+mj-cs"/>
              </a:rPr>
              <a:t>— ночью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ранний </a:t>
            </a:r>
            <a:r>
              <a:rPr lang="ru-RU" sz="3200" dirty="0">
                <a:latin typeface="+mj-lt"/>
                <a:ea typeface="+mj-ea"/>
                <a:cs typeface="+mj-cs"/>
              </a:rPr>
              <a:t>— поздний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786190"/>
            <a:ext cx="2473314" cy="243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Что обозначают антонимы?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57161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2. Пространственные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далеко </a:t>
            </a:r>
            <a:r>
              <a:rPr lang="ru-RU" sz="3200" dirty="0">
                <a:latin typeface="+mj-lt"/>
                <a:ea typeface="+mj-ea"/>
                <a:cs typeface="+mj-cs"/>
              </a:rPr>
              <a:t>— близко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налево </a:t>
            </a:r>
            <a:r>
              <a:rPr lang="ru-RU" sz="3200" dirty="0">
                <a:latin typeface="+mj-lt"/>
                <a:ea typeface="+mj-ea"/>
                <a:cs typeface="+mj-cs"/>
              </a:rPr>
              <a:t>— направо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внутри </a:t>
            </a:r>
            <a:r>
              <a:rPr lang="ru-RU" sz="3200" dirty="0">
                <a:latin typeface="+mj-lt"/>
                <a:ea typeface="+mj-ea"/>
                <a:cs typeface="+mj-cs"/>
              </a:rPr>
              <a:t>— снаружи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</p:txBody>
      </p:sp>
      <p:sp>
        <p:nvSpPr>
          <p:cNvPr id="34818" name="AutoShape 2" descr="Знаки про повороты и развороты — картинки дорожных знаков, запрещающих повороты  налево, направо и разворот, и штрафы за н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Знаки про повороты и развороты — картинки дорожных знаков, запрещающих повороты  налево, направо и разворот, и штрафы за н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857628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Что обозначают антонимы?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5716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ru-RU" sz="32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2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Качественные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любовь </a:t>
            </a:r>
            <a:r>
              <a:rPr lang="ru-RU" sz="3200" dirty="0">
                <a:latin typeface="+mj-lt"/>
                <a:ea typeface="+mj-ea"/>
                <a:cs typeface="+mj-cs"/>
              </a:rPr>
              <a:t>— ненависть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злость </a:t>
            </a:r>
            <a:r>
              <a:rPr lang="ru-RU" sz="3200" dirty="0">
                <a:latin typeface="+mj-lt"/>
                <a:ea typeface="+mj-ea"/>
                <a:cs typeface="+mj-cs"/>
              </a:rPr>
              <a:t>— доброта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веселый </a:t>
            </a:r>
            <a:r>
              <a:rPr lang="ru-RU" sz="3200" dirty="0">
                <a:latin typeface="+mj-lt"/>
                <a:ea typeface="+mj-ea"/>
                <a:cs typeface="+mj-cs"/>
              </a:rPr>
              <a:t>— грустный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молодой </a:t>
            </a:r>
            <a:r>
              <a:rPr lang="ru-RU" sz="3200" dirty="0">
                <a:latin typeface="+mj-lt"/>
                <a:ea typeface="+mj-ea"/>
                <a:cs typeface="+mj-cs"/>
              </a:rPr>
              <a:t>— старый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514350" indent="-514350"/>
            <a:endParaRPr lang="ru-RU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8023" y="4071942"/>
            <a:ext cx="1700841" cy="237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143380"/>
            <a:ext cx="1571636" cy="236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268</Words>
  <Application>Microsoft Office PowerPoint</Application>
  <PresentationFormat>Экран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Синонимы,  Антонимы,  Омонимы. </vt:lpstr>
      <vt:lpstr>Синонимы - это слова, близкие или одинаковые по значению и относящиеся к одной части речи, но различающиеся по своему звучанию.</vt:lpstr>
      <vt:lpstr>Синонимический ряд - группа синонимов, состоящая из двух и более слов. </vt:lpstr>
      <vt:lpstr>Синонимы:</vt:lpstr>
      <vt:lpstr>Антонимы — это слова одной и той же части речи с противоположным значением. </vt:lpstr>
      <vt:lpstr>Не каждое слово может иметь антоним.  Если же слово многозначное, то оно может иметь несколько антонимов:    1. легкий – тяжелый (чемодан);    2. легкий – трудный (текст для  перевода);    3. легкий – сильный (мороз).</vt:lpstr>
      <vt:lpstr>Что обозначают антонимы? </vt:lpstr>
      <vt:lpstr>Что обозначают антонимы? </vt:lpstr>
      <vt:lpstr>Что обозначают антонимы? </vt:lpstr>
      <vt:lpstr>Что обозначают антонимы? </vt:lpstr>
      <vt:lpstr>Омонимы - слова, которые звучат одинаково, но имеют совершенно разные значения.</vt:lpstr>
      <vt:lpstr>Омоформы</vt:lpstr>
      <vt:lpstr>Омоформы - слова, совпадающие лишь в одной грамматической форме.</vt:lpstr>
      <vt:lpstr>Омофоны- слова, которые звучат одинаково, но пишутся по-разному. </vt:lpstr>
      <vt:lpstr>Омографы- слова, которые пишутся одинаково, но произносятся по-разному, они имеют ударение на разных слогах. </vt:lpstr>
      <vt:lpstr>Слайд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Синонимы, антонимы омонимы</dc:title>
  <dc:creator>trosk</dc:creator>
  <cp:lastModifiedBy>trosk</cp:lastModifiedBy>
  <cp:revision>9</cp:revision>
  <dcterms:created xsi:type="dcterms:W3CDTF">2022-06-08T14:27:33Z</dcterms:created>
  <dcterms:modified xsi:type="dcterms:W3CDTF">2022-06-08T15:50:52Z</dcterms:modified>
</cp:coreProperties>
</file>